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291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95" r:id="rId19"/>
    <p:sldId id="296" r:id="rId20"/>
    <p:sldId id="312" r:id="rId21"/>
    <p:sldId id="293" r:id="rId22"/>
    <p:sldId id="294" r:id="rId23"/>
    <p:sldId id="359" r:id="rId24"/>
    <p:sldId id="329" r:id="rId25"/>
    <p:sldId id="330" r:id="rId26"/>
    <p:sldId id="356" r:id="rId27"/>
    <p:sldId id="331" r:id="rId28"/>
    <p:sldId id="332" r:id="rId29"/>
    <p:sldId id="257" r:id="rId30"/>
    <p:sldId id="357" r:id="rId31"/>
    <p:sldId id="313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322" r:id="rId48"/>
    <p:sldId id="323" r:id="rId49"/>
    <p:sldId id="361" r:id="rId50"/>
    <p:sldId id="320" r:id="rId51"/>
    <p:sldId id="282" r:id="rId52"/>
    <p:sldId id="328" r:id="rId53"/>
    <p:sldId id="283" r:id="rId54"/>
    <p:sldId id="290" r:id="rId55"/>
    <p:sldId id="284" r:id="rId56"/>
    <p:sldId id="333" r:id="rId57"/>
    <p:sldId id="334" r:id="rId58"/>
    <p:sldId id="335" r:id="rId59"/>
    <p:sldId id="362" r:id="rId60"/>
    <p:sldId id="319" r:id="rId61"/>
    <p:sldId id="365" r:id="rId62"/>
    <p:sldId id="337" r:id="rId63"/>
    <p:sldId id="340" r:id="rId64"/>
    <p:sldId id="341" r:id="rId65"/>
    <p:sldId id="342" r:id="rId66"/>
    <p:sldId id="343" r:id="rId67"/>
    <p:sldId id="363" r:id="rId68"/>
    <p:sldId id="344" r:id="rId69"/>
    <p:sldId id="345" r:id="rId70"/>
    <p:sldId id="285" r:id="rId71"/>
    <p:sldId id="314" r:id="rId72"/>
    <p:sldId id="325" r:id="rId73"/>
    <p:sldId id="336" r:id="rId74"/>
    <p:sldId id="338" r:id="rId75"/>
    <p:sldId id="339" r:id="rId76"/>
    <p:sldId id="350" r:id="rId77"/>
    <p:sldId id="316" r:id="rId78"/>
    <p:sldId id="324" r:id="rId79"/>
    <p:sldId id="317" r:id="rId80"/>
    <p:sldId id="318" r:id="rId81"/>
    <p:sldId id="286" r:id="rId82"/>
    <p:sldId id="275" r:id="rId83"/>
    <p:sldId id="276" r:id="rId84"/>
    <p:sldId id="278" r:id="rId85"/>
    <p:sldId id="279" r:id="rId86"/>
    <p:sldId id="326" r:id="rId87"/>
    <p:sldId id="347" r:id="rId88"/>
    <p:sldId id="364" r:id="rId89"/>
    <p:sldId id="352" r:id="rId90"/>
    <p:sldId id="353" r:id="rId91"/>
    <p:sldId id="354" r:id="rId92"/>
    <p:sldId id="355" r:id="rId93"/>
    <p:sldId id="358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F0D44-0529-1448-9828-3552FEF8904C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A6F8B-1E6B-2542-89D2-2CCB957E4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3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D35C2-30A4-0246-98B6-E8F2CA82CCA0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32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E5B2C2-C1D1-F341-9651-1D3165AE6CA3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13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1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663848-7056-6945-AB6D-70AD7688A388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3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9E7BE9-25F3-4F4A-877B-8B79D8926DA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5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1E0186-5D02-E447-8C36-C59524BCC3C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78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99D62F-FBDF-6B4C-9D62-5DD16B6FCE2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98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CF1BD-D311-3247-A799-C5C1720B672F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0EA2F5D-D21D-BF43-BFAF-72E3F952DB06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171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F59B64-F1B4-234F-B152-E445128E98D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71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9204C8-B7F5-4541-A8E0-5DDC0803387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73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EA6F8B-1E6B-2542-89D2-2CCB957E48F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5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36E2C4-44BD-4846-A07D-6153586CF17A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52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bionames.org</a:t>
            </a:r>
            <a:r>
              <a:rPr lang="en-US" dirty="0"/>
              <a:t>/references/702d63814e74063632a9d99b5ba72d15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A234D-B4A0-1D44-8D10-02E85A54943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74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http://www.oe-files.de/gmaps/eqmashup.html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A6F8B-1E6B-2542-89D2-2CCB957E48F4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ED743B-14DE-FA46-AA69-67D81E260EA0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7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DAB48F-FA54-5248-8087-17702808F24C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9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571FEC-47E8-0944-B301-9A6D1759693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1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B76CFF-78E8-DF4E-BDF8-F164D9F6291A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9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3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B92EA-14BA-3740-B70F-75DDC75018F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10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504D4-56ED-1C4F-89BA-0B5CB28140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75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231438-EB56-7548-87B7-E57B7E905E7C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12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9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910A7-72F1-D24D-A9DB-720B8B895F26}" type="datetimeFigureOut">
              <a:rPr lang="en-US" smtClean="0"/>
              <a:pPr/>
              <a:t>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rpage:Desktop:Dropbox:Teaching:L4:2010:session%207%20-%20macroevolution:Exercise2007.doc!OLE_LINK1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geography/movies/flu.mov" TargetMode="External"/><Relationship Id="rId1" Type="http://schemas.microsoft.com/office/2007/relationships/media" Target="file:////Users/rpage/Sites/teaching-online/pgt/course/geography/movies/flu.mov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/Users/rpage/Sites/teaching-online/pgt/course/geography/movies/hotpsot.mov" TargetMode="External"/><Relationship Id="rId1" Type="http://schemas.microsoft.com/office/2007/relationships/media" Target="file:////Users/rpage/Sites/teaching-online/pgt/course/geography/movies/hotpsot.mov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/Users/rpage/Sites/teaching-online/pgt/course/geography/movies/ito.m4v" TargetMode="External"/><Relationship Id="rId1" Type="http://schemas.microsoft.com/office/2007/relationships/media" Target="file:////Users/rpage/Sites/teaching-online/pgt/course/geography/movies/ito.m4v" TargetMode="Externa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gbif.org/resource/search?contentType=literature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geography/movies/mammals.mov" TargetMode="External"/><Relationship Id="rId1" Type="http://schemas.microsoft.com/office/2007/relationships/media" Target="file:////Users/rpage/Sites/teaching-online/pgt/course/geography/movies/mammals.mov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/Users/rpage/Sites/teaching-online/pgt/course/geography/movies/Dr.%20Julian%20Bayliss%20%20The%20Lost%20Forest%20of%20Mount%20Mabu.MP4" TargetMode="External"/><Relationship Id="rId1" Type="http://schemas.microsoft.com/office/2007/relationships/media" Target="file:////Users/rpage/Sites/teaching-online/pgt/course/geography/movies/Dr.%20Julian%20Bayliss%20%20The%20Lost%20Forest%20of%20Mount%20Mabu.MP4" TargetMode="External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geography/movies/ge.mov" TargetMode="External"/><Relationship Id="rId1" Type="http://schemas.microsoft.com/office/2007/relationships/media" Target="file:////Users/rpage/Sites/teaching-online/pgt/course/geography/movies/ge.mov" TargetMode="Externa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video" Target="file:////Users/rpage/Sites/teaching-online/pgt/course/geography/movies/ge.mov" TargetMode="External"/><Relationship Id="rId2" Type="http://schemas.microsoft.com/office/2007/relationships/media" Target="file:////Users/rpage/Sites/teaching-online/pgt/course/geography/movies/ge.mov" TargetMode="Externa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 descr="07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499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6" name="Picture 2" descr="0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28650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6547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 descr="0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2" descr="0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43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0" name="Picture 2" descr="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1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 descr="0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739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 descr="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3076" y="619125"/>
            <a:ext cx="870426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 descr="0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882" name="Object 2"/>
          <p:cNvGraphicFramePr>
            <a:graphicFrameLocks noChangeAspect="1"/>
          </p:cNvGraphicFramePr>
          <p:nvPr/>
        </p:nvGraphicFramePr>
        <p:xfrm>
          <a:off x="3352800" y="628650"/>
          <a:ext cx="548640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7" name="Document" r:id="rId3" imgW="5486400" imgH="5600700" progId="Word.Document.12">
                  <p:link updateAutomatic="1"/>
                </p:oleObj>
              </mc:Choice>
              <mc:Fallback>
                <p:oleObj name="Document" r:id="rId3" imgW="5486400" imgH="56007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628650"/>
                        <a:ext cx="5486400" cy="560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3" name="TextBox 4"/>
          <p:cNvSpPr txBox="1">
            <a:spLocks noChangeArrowheads="1"/>
          </p:cNvSpPr>
          <p:nvPr/>
        </p:nvSpPr>
        <p:spPr bwMode="auto">
          <a:xfrm>
            <a:off x="8077200" y="914400"/>
            <a:ext cx="8098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130</a:t>
            </a:r>
          </a:p>
        </p:txBody>
      </p:sp>
      <p:sp>
        <p:nvSpPr>
          <p:cNvPr id="250884" name="TextBox 5"/>
          <p:cNvSpPr txBox="1">
            <a:spLocks noChangeArrowheads="1"/>
          </p:cNvSpPr>
          <p:nvPr/>
        </p:nvSpPr>
        <p:spPr bwMode="auto">
          <a:xfrm>
            <a:off x="8915400" y="2209800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90</a:t>
            </a:r>
          </a:p>
        </p:txBody>
      </p:sp>
      <p:sp>
        <p:nvSpPr>
          <p:cNvPr id="250885" name="TextBox 6"/>
          <p:cNvSpPr txBox="1">
            <a:spLocks noChangeArrowheads="1"/>
          </p:cNvSpPr>
          <p:nvPr/>
        </p:nvSpPr>
        <p:spPr bwMode="auto">
          <a:xfrm>
            <a:off x="2209800" y="3352800"/>
            <a:ext cx="8098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110</a:t>
            </a:r>
          </a:p>
        </p:txBody>
      </p:sp>
      <p:sp>
        <p:nvSpPr>
          <p:cNvPr id="250886" name="TextBox 7"/>
          <p:cNvSpPr txBox="1">
            <a:spLocks noChangeArrowheads="1"/>
          </p:cNvSpPr>
          <p:nvPr/>
        </p:nvSpPr>
        <p:spPr bwMode="auto">
          <a:xfrm>
            <a:off x="9067800" y="3429000"/>
            <a:ext cx="8098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100</a:t>
            </a:r>
          </a:p>
        </p:txBody>
      </p:sp>
      <p:cxnSp>
        <p:nvCxnSpPr>
          <p:cNvPr id="250887" name="Straight Arrow Connector 10"/>
          <p:cNvCxnSpPr>
            <a:cxnSpLocks noChangeShapeType="1"/>
          </p:cNvCxnSpPr>
          <p:nvPr/>
        </p:nvCxnSpPr>
        <p:spPr bwMode="auto">
          <a:xfrm>
            <a:off x="2971800" y="3657600"/>
            <a:ext cx="8382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88" name="Straight Arrow Connector 11"/>
          <p:cNvCxnSpPr>
            <a:cxnSpLocks noChangeShapeType="1"/>
          </p:cNvCxnSpPr>
          <p:nvPr/>
        </p:nvCxnSpPr>
        <p:spPr bwMode="auto">
          <a:xfrm rot="10800000" flipV="1">
            <a:off x="5867400" y="1371600"/>
            <a:ext cx="2286000" cy="1600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89" name="Straight Arrow Connector 14"/>
          <p:cNvCxnSpPr>
            <a:cxnSpLocks noChangeShapeType="1"/>
          </p:cNvCxnSpPr>
          <p:nvPr/>
        </p:nvCxnSpPr>
        <p:spPr bwMode="auto">
          <a:xfrm rot="10800000" flipV="1">
            <a:off x="6096000" y="2590800"/>
            <a:ext cx="2743200" cy="1143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90" name="Straight Arrow Connector 17"/>
          <p:cNvCxnSpPr>
            <a:cxnSpLocks noChangeShapeType="1"/>
          </p:cNvCxnSpPr>
          <p:nvPr/>
        </p:nvCxnSpPr>
        <p:spPr bwMode="auto">
          <a:xfrm rot="10800000" flipV="1">
            <a:off x="7848600" y="3733800"/>
            <a:ext cx="1066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91" name="Straight Arrow Connector 20"/>
          <p:cNvCxnSpPr>
            <a:cxnSpLocks noChangeShapeType="1"/>
          </p:cNvCxnSpPr>
          <p:nvPr/>
        </p:nvCxnSpPr>
        <p:spPr bwMode="auto">
          <a:xfrm rot="10800000">
            <a:off x="6781800" y="5334000"/>
            <a:ext cx="16002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0892" name="TextBox 23"/>
          <p:cNvSpPr txBox="1">
            <a:spLocks noChangeArrowheads="1"/>
          </p:cNvSpPr>
          <p:nvPr/>
        </p:nvSpPr>
        <p:spPr bwMode="auto">
          <a:xfrm>
            <a:off x="8534400" y="5715000"/>
            <a:ext cx="8098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110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846D0-99D4-664C-915B-8C3CD44C3A9E}"/>
              </a:ext>
            </a:extLst>
          </p:cNvPr>
          <p:cNvSpPr txBox="1"/>
          <p:nvPr/>
        </p:nvSpPr>
        <p:spPr>
          <a:xfrm>
            <a:off x="166515" y="173504"/>
            <a:ext cx="48964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Millions of years ago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Geological area cladogram</a:t>
            </a:r>
          </a:p>
        </p:txBody>
      </p:sp>
      <p:cxnSp>
        <p:nvCxnSpPr>
          <p:cNvPr id="251907" name="Straight Connector 4"/>
          <p:cNvCxnSpPr>
            <a:cxnSpLocks noChangeShapeType="1"/>
          </p:cNvCxnSpPr>
          <p:nvPr/>
        </p:nvCxnSpPr>
        <p:spPr bwMode="auto">
          <a:xfrm>
            <a:off x="3810000" y="2209800"/>
            <a:ext cx="3810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08" name="Straight Connector 5"/>
          <p:cNvCxnSpPr>
            <a:cxnSpLocks noChangeShapeType="1"/>
          </p:cNvCxnSpPr>
          <p:nvPr/>
        </p:nvCxnSpPr>
        <p:spPr bwMode="auto">
          <a:xfrm>
            <a:off x="4495800" y="2971800"/>
            <a:ext cx="31242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09" name="TextBox 7"/>
          <p:cNvSpPr txBox="1">
            <a:spLocks noChangeArrowheads="1"/>
          </p:cNvSpPr>
          <p:nvPr/>
        </p:nvSpPr>
        <p:spPr bwMode="auto">
          <a:xfrm>
            <a:off x="7848601" y="1981200"/>
            <a:ext cx="7277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Africa</a:t>
            </a:r>
          </a:p>
        </p:txBody>
      </p:sp>
      <p:sp>
        <p:nvSpPr>
          <p:cNvPr id="251910" name="TextBox 8"/>
          <p:cNvSpPr txBox="1">
            <a:spLocks noChangeArrowheads="1"/>
          </p:cNvSpPr>
          <p:nvPr/>
        </p:nvSpPr>
        <p:spPr bwMode="auto">
          <a:xfrm>
            <a:off x="7848601" y="2743200"/>
            <a:ext cx="1558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South America</a:t>
            </a:r>
          </a:p>
        </p:txBody>
      </p:sp>
      <p:cxnSp>
        <p:nvCxnSpPr>
          <p:cNvPr id="251911" name="Straight Connector 9"/>
          <p:cNvCxnSpPr>
            <a:cxnSpLocks noChangeShapeType="1"/>
          </p:cNvCxnSpPr>
          <p:nvPr/>
        </p:nvCxnSpPr>
        <p:spPr bwMode="auto">
          <a:xfrm>
            <a:off x="5867400" y="3657600"/>
            <a:ext cx="1752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12" name="Straight Connector 10"/>
          <p:cNvCxnSpPr>
            <a:cxnSpLocks noChangeShapeType="1"/>
          </p:cNvCxnSpPr>
          <p:nvPr/>
        </p:nvCxnSpPr>
        <p:spPr bwMode="auto">
          <a:xfrm>
            <a:off x="5867400" y="4267200"/>
            <a:ext cx="1752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13" name="Straight Connector 11"/>
          <p:cNvCxnSpPr>
            <a:cxnSpLocks noChangeShapeType="1"/>
          </p:cNvCxnSpPr>
          <p:nvPr/>
        </p:nvCxnSpPr>
        <p:spPr bwMode="auto">
          <a:xfrm>
            <a:off x="7239000" y="4953000"/>
            <a:ext cx="381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14" name="TextBox 12"/>
          <p:cNvSpPr txBox="1">
            <a:spLocks noChangeArrowheads="1"/>
          </p:cNvSpPr>
          <p:nvPr/>
        </p:nvSpPr>
        <p:spPr bwMode="auto">
          <a:xfrm>
            <a:off x="7848601" y="3429000"/>
            <a:ext cx="13165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Madagascar</a:t>
            </a:r>
          </a:p>
        </p:txBody>
      </p:sp>
      <p:sp>
        <p:nvSpPr>
          <p:cNvPr id="251915" name="TextBox 13"/>
          <p:cNvSpPr txBox="1">
            <a:spLocks noChangeArrowheads="1"/>
          </p:cNvSpPr>
          <p:nvPr/>
        </p:nvSpPr>
        <p:spPr bwMode="auto">
          <a:xfrm>
            <a:off x="7848601" y="4038600"/>
            <a:ext cx="6495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India</a:t>
            </a:r>
          </a:p>
        </p:txBody>
      </p:sp>
      <p:sp>
        <p:nvSpPr>
          <p:cNvPr id="251916" name="TextBox 14"/>
          <p:cNvSpPr txBox="1">
            <a:spLocks noChangeArrowheads="1"/>
          </p:cNvSpPr>
          <p:nvPr/>
        </p:nvSpPr>
        <p:spPr bwMode="auto">
          <a:xfrm>
            <a:off x="7848601" y="4724400"/>
            <a:ext cx="1006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Australia</a:t>
            </a:r>
          </a:p>
        </p:txBody>
      </p:sp>
      <p:cxnSp>
        <p:nvCxnSpPr>
          <p:cNvPr id="251917" name="Straight Connector 15"/>
          <p:cNvCxnSpPr>
            <a:cxnSpLocks noChangeShapeType="1"/>
          </p:cNvCxnSpPr>
          <p:nvPr/>
        </p:nvCxnSpPr>
        <p:spPr bwMode="auto">
          <a:xfrm>
            <a:off x="7239000" y="5562600"/>
            <a:ext cx="381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18" name="TextBox 16"/>
          <p:cNvSpPr txBox="1">
            <a:spLocks noChangeArrowheads="1"/>
          </p:cNvSpPr>
          <p:nvPr/>
        </p:nvSpPr>
        <p:spPr bwMode="auto">
          <a:xfrm>
            <a:off x="7848600" y="5410200"/>
            <a:ext cx="13344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New Guinea</a:t>
            </a:r>
          </a:p>
        </p:txBody>
      </p:sp>
      <p:cxnSp>
        <p:nvCxnSpPr>
          <p:cNvPr id="251919" name="Straight Connector 24"/>
          <p:cNvCxnSpPr>
            <a:cxnSpLocks noChangeShapeType="1"/>
          </p:cNvCxnSpPr>
          <p:nvPr/>
        </p:nvCxnSpPr>
        <p:spPr bwMode="auto">
          <a:xfrm rot="5400000">
            <a:off x="5562601" y="3962401"/>
            <a:ext cx="609600" cy="3175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0" name="Straight Connector 25"/>
          <p:cNvCxnSpPr>
            <a:cxnSpLocks noChangeShapeType="1"/>
          </p:cNvCxnSpPr>
          <p:nvPr/>
        </p:nvCxnSpPr>
        <p:spPr bwMode="auto">
          <a:xfrm rot="5400000">
            <a:off x="6934994" y="5257006"/>
            <a:ext cx="609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1" name="Straight Connector 26"/>
          <p:cNvCxnSpPr>
            <a:cxnSpLocks noChangeShapeType="1"/>
          </p:cNvCxnSpPr>
          <p:nvPr/>
        </p:nvCxnSpPr>
        <p:spPr bwMode="auto">
          <a:xfrm rot="5400000">
            <a:off x="3658394" y="3809206"/>
            <a:ext cx="16764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2" name="Straight Connector 27"/>
          <p:cNvCxnSpPr>
            <a:cxnSpLocks noChangeShapeType="1"/>
          </p:cNvCxnSpPr>
          <p:nvPr/>
        </p:nvCxnSpPr>
        <p:spPr bwMode="auto">
          <a:xfrm rot="5400000">
            <a:off x="3010694" y="3009106"/>
            <a:ext cx="16002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3" name="Straight Connector 28"/>
          <p:cNvCxnSpPr>
            <a:cxnSpLocks noChangeShapeType="1"/>
          </p:cNvCxnSpPr>
          <p:nvPr/>
        </p:nvCxnSpPr>
        <p:spPr bwMode="auto">
          <a:xfrm>
            <a:off x="5105400" y="3962400"/>
            <a:ext cx="762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4" name="Straight Connector 31"/>
          <p:cNvCxnSpPr>
            <a:cxnSpLocks noChangeShapeType="1"/>
          </p:cNvCxnSpPr>
          <p:nvPr/>
        </p:nvCxnSpPr>
        <p:spPr bwMode="auto">
          <a:xfrm>
            <a:off x="5105400" y="5257800"/>
            <a:ext cx="2133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5" name="Straight Connector 33"/>
          <p:cNvCxnSpPr>
            <a:cxnSpLocks noChangeShapeType="1"/>
          </p:cNvCxnSpPr>
          <p:nvPr/>
        </p:nvCxnSpPr>
        <p:spPr bwMode="auto">
          <a:xfrm rot="5400000">
            <a:off x="4458494" y="4609306"/>
            <a:ext cx="12954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6" name="Straight Connector 37"/>
          <p:cNvCxnSpPr>
            <a:cxnSpLocks noChangeShapeType="1"/>
          </p:cNvCxnSpPr>
          <p:nvPr/>
        </p:nvCxnSpPr>
        <p:spPr bwMode="auto">
          <a:xfrm>
            <a:off x="4495800" y="4648200"/>
            <a:ext cx="609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7" name="Straight Connector 41"/>
          <p:cNvCxnSpPr>
            <a:cxnSpLocks noChangeShapeType="1"/>
          </p:cNvCxnSpPr>
          <p:nvPr/>
        </p:nvCxnSpPr>
        <p:spPr bwMode="auto">
          <a:xfrm>
            <a:off x="3810000" y="3810000"/>
            <a:ext cx="6858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8" name="Straight Connector 45"/>
          <p:cNvCxnSpPr>
            <a:cxnSpLocks noChangeShapeType="1"/>
          </p:cNvCxnSpPr>
          <p:nvPr/>
        </p:nvCxnSpPr>
        <p:spPr bwMode="auto">
          <a:xfrm>
            <a:off x="3124200" y="3048000"/>
            <a:ext cx="6858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29" name="TextBox 46"/>
          <p:cNvSpPr txBox="1">
            <a:spLocks noChangeArrowheads="1"/>
          </p:cNvSpPr>
          <p:nvPr/>
        </p:nvSpPr>
        <p:spPr bwMode="auto">
          <a:xfrm>
            <a:off x="3048000" y="2438400"/>
            <a:ext cx="535724" cy="369332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130</a:t>
            </a:r>
          </a:p>
        </p:txBody>
      </p:sp>
      <p:sp>
        <p:nvSpPr>
          <p:cNvPr id="251930" name="TextBox 47"/>
          <p:cNvSpPr txBox="1">
            <a:spLocks noChangeArrowheads="1"/>
          </p:cNvSpPr>
          <p:nvPr/>
        </p:nvSpPr>
        <p:spPr bwMode="auto">
          <a:xfrm>
            <a:off x="5181600" y="3429000"/>
            <a:ext cx="418704" cy="369332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90</a:t>
            </a:r>
          </a:p>
        </p:txBody>
      </p:sp>
      <p:sp>
        <p:nvSpPr>
          <p:cNvPr id="251931" name="TextBox 48"/>
          <p:cNvSpPr txBox="1">
            <a:spLocks noChangeArrowheads="1"/>
          </p:cNvSpPr>
          <p:nvPr/>
        </p:nvSpPr>
        <p:spPr bwMode="auto">
          <a:xfrm>
            <a:off x="4419600" y="4724400"/>
            <a:ext cx="535724" cy="369332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100</a:t>
            </a:r>
          </a:p>
        </p:txBody>
      </p:sp>
      <p:sp>
        <p:nvSpPr>
          <p:cNvPr id="251932" name="TextBox 49"/>
          <p:cNvSpPr txBox="1">
            <a:spLocks noChangeArrowheads="1"/>
          </p:cNvSpPr>
          <p:nvPr/>
        </p:nvSpPr>
        <p:spPr bwMode="auto">
          <a:xfrm>
            <a:off x="3810000" y="3352800"/>
            <a:ext cx="535724" cy="369332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time, shifting continents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806" y="0"/>
            <a:ext cx="7924800" cy="661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3618EEF2-F7A4-9C40-95CD-EAC47D6902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77921" y="2333487"/>
            <a:ext cx="1586985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993FB109-DA54-C040-B42D-89084DD3F6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63578" y="2778154"/>
            <a:ext cx="1301328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BC3EA9F0-9B33-1945-B2DD-4B0F11AB2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2200087"/>
            <a:ext cx="6670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Africa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B0F22B8-01DD-D943-A55E-35FA5C62E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2644754"/>
            <a:ext cx="14044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South America</a:t>
            </a: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B118EA8C-6447-FE49-A7E5-157B4F9DD9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834893" y="3178354"/>
            <a:ext cx="730013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B98E52FB-AC2C-4345-BBEE-85A348C91A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834893" y="3534087"/>
            <a:ext cx="730013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29C6B221-2C52-E942-8C42-38BD26F70F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06207" y="3934287"/>
            <a:ext cx="158698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0" name="TextBox 12">
            <a:extLst>
              <a:ext uri="{FF2B5EF4-FFF2-40B4-BE49-F238E27FC236}">
                <a16:creationId xmlns:a16="http://schemas.microsoft.com/office/drawing/2014/main" id="{E7A5066B-17F7-3144-A111-FDF98D8A1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3044954"/>
            <a:ext cx="11874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Madagascar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2B422027-B57E-BD42-82B2-09EE880ED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3400687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India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8878E8A-FFD6-664B-85AF-3EBFA80D2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3800887"/>
            <a:ext cx="9139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Australia</a:t>
            </a:r>
          </a:p>
        </p:txBody>
      </p: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FD33A52E-4433-4245-AF0C-E13D4677F6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06207" y="4290021"/>
            <a:ext cx="158698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4" name="TextBox 16">
            <a:extLst>
              <a:ext uri="{FF2B5EF4-FFF2-40B4-BE49-F238E27FC236}">
                <a16:creationId xmlns:a16="http://schemas.microsoft.com/office/drawing/2014/main" id="{68780FA5-EB0D-414F-A9B6-40066062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4201087"/>
            <a:ext cx="12047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New Guinea</a:t>
            </a:r>
          </a:p>
        </p:txBody>
      </p: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9F211C92-6193-364D-B471-9B0DDD1682C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57027" y="3356486"/>
            <a:ext cx="355733" cy="1322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464CA2AC-D21A-2D4D-9DED-325A89F3BEE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0228671" y="4111823"/>
            <a:ext cx="355733" cy="661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0B02D49D-75DC-3240-B34A-2301E6BD721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774776" y="3266957"/>
            <a:ext cx="978267" cy="661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8" name="Straight Connector 27">
            <a:extLst>
              <a:ext uri="{FF2B5EF4-FFF2-40B4-BE49-F238E27FC236}">
                <a16:creationId xmlns:a16="http://schemas.microsoft.com/office/drawing/2014/main" id="{CD56AC69-10DA-C146-96F2-D930A922FD2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511352" y="2800056"/>
            <a:ext cx="933800" cy="661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" name="Straight Connector 28">
            <a:extLst>
              <a:ext uri="{FF2B5EF4-FFF2-40B4-BE49-F238E27FC236}">
                <a16:creationId xmlns:a16="http://schemas.microsoft.com/office/drawing/2014/main" id="{C8C39C81-ADE1-DF4C-8631-4466A4CB55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17496" y="3356221"/>
            <a:ext cx="317397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A346A35-2488-6A48-B6EF-535F6D374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17496" y="4112154"/>
            <a:ext cx="888712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" name="Straight Connector 33">
            <a:extLst>
              <a:ext uri="{FF2B5EF4-FFF2-40B4-BE49-F238E27FC236}">
                <a16:creationId xmlns:a16="http://schemas.microsoft.com/office/drawing/2014/main" id="{1A591043-18A0-9E4C-BBDA-074E9E7C01F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139860" y="3733857"/>
            <a:ext cx="755934" cy="661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2" name="Straight Connector 37">
            <a:extLst>
              <a:ext uri="{FF2B5EF4-FFF2-40B4-BE49-F238E27FC236}">
                <a16:creationId xmlns:a16="http://schemas.microsoft.com/office/drawing/2014/main" id="{C9F59B79-5185-E24C-B977-EC82908862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63578" y="3756421"/>
            <a:ext cx="253918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" name="Straight Connector 41">
            <a:extLst>
              <a:ext uri="{FF2B5EF4-FFF2-40B4-BE49-F238E27FC236}">
                <a16:creationId xmlns:a16="http://schemas.microsoft.com/office/drawing/2014/main" id="{26ECD606-30F7-1046-A79F-CC5E74EC06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77921" y="3267287"/>
            <a:ext cx="285657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A37DF1CA-22AB-B442-A467-FDE1494811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2264" y="2822620"/>
            <a:ext cx="285657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" name="TextBox 46">
            <a:extLst>
              <a:ext uri="{FF2B5EF4-FFF2-40B4-BE49-F238E27FC236}">
                <a16:creationId xmlns:a16="http://schemas.microsoft.com/office/drawing/2014/main" id="{52D2298D-9BC3-974B-B828-15A358B63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9677" y="2422421"/>
            <a:ext cx="458780" cy="307777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130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BC5513B3-6CDF-DE47-A37C-F57F60ABB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9215" y="3024465"/>
            <a:ext cx="367408" cy="307777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90</a:t>
            </a: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14BECA3B-C4CE-7F43-9BBC-020C68D58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0992" y="3756421"/>
            <a:ext cx="458780" cy="307777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100</a:t>
            </a:r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9AECDA78-EC56-AE48-AED9-E0142220B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4549" y="3260479"/>
            <a:ext cx="458780" cy="307777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110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time, shifting organisms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3163" y="80776"/>
            <a:ext cx="219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@</a:t>
            </a:r>
            <a:r>
              <a:rPr lang="en-US" sz="2800" dirty="0" err="1">
                <a:solidFill>
                  <a:schemeClr val="bg1"/>
                </a:solidFill>
              </a:rPr>
              <a:t>andrewxhill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3" y="7204"/>
            <a:ext cx="838200" cy="838200"/>
          </a:xfrm>
          <a:prstGeom prst="rect">
            <a:avLst/>
          </a:prstGeom>
        </p:spPr>
      </p:pic>
      <p:pic>
        <p:nvPicPr>
          <p:cNvPr id="4" name="flu.mov" descr="flu.mov">
            <a:hlinkClick r:id="" action="ppaction://media"/>
            <a:extLst>
              <a:ext uri="{FF2B5EF4-FFF2-40B4-BE49-F238E27FC236}">
                <a16:creationId xmlns:a16="http://schemas.microsoft.com/office/drawing/2014/main" id="{979299C9-131C-0F45-B9FB-5A7E6917CB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1051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235" y="1"/>
            <a:ext cx="7886700" cy="1325563"/>
          </a:xfrm>
        </p:spPr>
        <p:txBody>
          <a:bodyPr/>
          <a:lstStyle/>
          <a:p>
            <a:r>
              <a:rPr lang="en-US" dirty="0"/>
              <a:t>Ebola virus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8235" y="6414868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www.nextstrain.org</a:t>
            </a:r>
            <a:r>
              <a:rPr lang="en-US" dirty="0"/>
              <a:t>/</a:t>
            </a:r>
            <a:r>
              <a:rPr lang="en-US" dirty="0" err="1"/>
              <a:t>ebola</a:t>
            </a:r>
            <a:endParaRPr lang="en-US" dirty="0"/>
          </a:p>
        </p:txBody>
      </p:sp>
      <p:pic>
        <p:nvPicPr>
          <p:cNvPr id="4" name="ebola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8234" y="928769"/>
            <a:ext cx="8350935" cy="54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Sinking island, running to stay in the same place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0"/>
            <a:ext cx="8837613" cy="457200"/>
          </a:xfrm>
          <a:noFill/>
        </p:spPr>
        <p:txBody>
          <a:bodyPr vert="horz" lIns="91435" tIns="45718" rIns="91435" bIns="45718" rtlCol="0" anchor="t">
            <a:normAutofit/>
          </a:bodyPr>
          <a:lstStyle/>
          <a:p>
            <a:pPr>
              <a:tabLst>
                <a:tab pos="1028700" algn="l"/>
              </a:tabLst>
            </a:pPr>
            <a:r>
              <a:rPr lang="en-US" sz="1800"/>
              <a:t>Figure 22.16  The evolution of fruit fly (</a:t>
            </a:r>
            <a:r>
              <a:rPr lang="en-US" sz="1800" i="1"/>
              <a:t>Drosophila</a:t>
            </a:r>
            <a:r>
              <a:rPr lang="en-US" sz="1800"/>
              <a:t>) species on the Hawaiian archipelago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5891" name="Line 3"/>
          <p:cNvSpPr>
            <a:spLocks noChangeShapeType="1"/>
          </p:cNvSpPr>
          <p:nvPr/>
        </p:nvSpPr>
        <p:spPr bwMode="auto">
          <a:xfrm flipH="1">
            <a:off x="1638300" y="304800"/>
            <a:ext cx="8915400" cy="0"/>
          </a:xfrm>
          <a:prstGeom prst="line">
            <a:avLst/>
          </a:prstGeom>
          <a:noFill/>
          <a:ln w="12700">
            <a:solidFill>
              <a:srgbClr val="00006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990600"/>
            <a:ext cx="8991600" cy="510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13296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Hotspot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hotpsot.mov" descr="hotpsot.mov">
            <a:hlinkClick r:id="" action="ppaction://media"/>
            <a:extLst>
              <a:ext uri="{FF2B5EF4-FFF2-40B4-BE49-F238E27FC236}">
                <a16:creationId xmlns:a16="http://schemas.microsoft.com/office/drawing/2014/main" id="{3B2F1BBE-D3CB-4642-884C-1E783AF4C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3426" y="1373659"/>
            <a:ext cx="7210854" cy="540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Hotspot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600201"/>
            <a:ext cx="8763000" cy="397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258763"/>
            <a:ext cx="6477000" cy="641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and maps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D006A0-A6EE-8741-B24C-C687E2F22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Static life and moving continents</a:t>
            </a:r>
          </a:p>
          <a:p>
            <a:endParaRPr lang="en-US" sz="4000" dirty="0"/>
          </a:p>
          <a:p>
            <a:r>
              <a:rPr lang="en-US" sz="4000" dirty="0"/>
              <a:t>Static land and shifting organisms</a:t>
            </a:r>
          </a:p>
          <a:p>
            <a:endParaRPr lang="en-US" sz="4000" dirty="0"/>
          </a:p>
          <a:p>
            <a:r>
              <a:rPr lang="en-US" sz="4000" dirty="0"/>
              <a:t>Moving land and moving organisms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3938" y="493986"/>
            <a:ext cx="7257625" cy="6059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0C5BE2-01AE-6E47-A849-3001A5C3BE0C}"/>
              </a:ext>
            </a:extLst>
          </p:cNvPr>
          <p:cNvSpPr txBox="1"/>
          <p:nvPr/>
        </p:nvSpPr>
        <p:spPr>
          <a:xfrm>
            <a:off x="4750676" y="0"/>
            <a:ext cx="171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Millions of years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Properties of maps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2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Maps are predictable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394200" y="1847850"/>
            <a:ext cx="34036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1847850"/>
            <a:ext cx="34036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Navigation is predictable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Every pixel counts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15900"/>
            <a:ext cx="8712200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Ground truth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 descr="1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1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41300"/>
            <a:ext cx="87122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234950"/>
            <a:ext cx="8674100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234950"/>
            <a:ext cx="8674100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Relative and absolute navigation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7350"/>
            <a:ext cx="8686800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7350"/>
            <a:ext cx="8686800" cy="6083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43400" y="1905000"/>
            <a:ext cx="4191000" cy="1676400"/>
          </a:xfrm>
          <a:prstGeom prst="rect">
            <a:avLst/>
          </a:prstGeom>
          <a:effectLst>
            <a:glow rad="228600">
              <a:schemeClr val="accent1">
                <a:alpha val="75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Latitude 42.363921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Longitude -71.087763</a:t>
            </a:r>
          </a:p>
        </p:txBody>
      </p:sp>
      <p:pic>
        <p:nvPicPr>
          <p:cNvPr id="4" name="Picture 3" descr="facebook-places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022" y="2286001"/>
            <a:ext cx="839957" cy="8034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Sources of maps</a:t>
            </a:r>
            <a:br>
              <a:rPr lang="en-US" dirty="0"/>
            </a:br>
            <a:r>
              <a:rPr lang="en-US" dirty="0"/>
              <a:t> (other than Google)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OpenStreetMap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ito.m4v" descr="ito.m4v">
            <a:hlinkClick r:id="" action="ppaction://media"/>
            <a:extLst>
              <a:ext uri="{FF2B5EF4-FFF2-40B4-BE49-F238E27FC236}">
                <a16:creationId xmlns:a16="http://schemas.microsoft.com/office/drawing/2014/main" id="{07E0A3EA-75B7-3F4F-8931-78B81AE43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9752" y="846438"/>
            <a:ext cx="10232719" cy="5755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2E86C-DFB8-AD4A-AC83-BCB2C193A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Maps and biodiversity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504C03-7FE8-5D4A-8705-EB631BE77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9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 descr="1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www.gbif.org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https://www.gbif.org/resource/search?contentType=literature</a:t>
            </a:r>
            <a:r>
              <a:rPr lang="en-US" dirty="0"/>
              <a:t>  for uses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62" y="272117"/>
            <a:ext cx="2236196" cy="21718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" y="370703"/>
            <a:ext cx="12159046" cy="607952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Lots of data, but some issues, such as sampling bias and errors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106621"/>
            <a:ext cx="9191643" cy="4879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559300"/>
            <a:ext cx="3810000" cy="2298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latitude and longitude</a:t>
            </a:r>
          </a:p>
        </p:txBody>
      </p:sp>
      <p:sp>
        <p:nvSpPr>
          <p:cNvPr id="5" name="Left Arrow 4"/>
          <p:cNvSpPr/>
          <p:nvPr/>
        </p:nvSpPr>
        <p:spPr>
          <a:xfrm rot="2096580">
            <a:off x="6030346" y="2943017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274638"/>
            <a:ext cx="4762411" cy="1143000"/>
          </a:xfrm>
        </p:spPr>
        <p:txBody>
          <a:bodyPr/>
          <a:lstStyle/>
          <a:p>
            <a:r>
              <a:rPr lang="en-US" i="1" dirty="0" err="1"/>
              <a:t>Boophis</a:t>
            </a:r>
            <a:r>
              <a:rPr lang="en-US" i="1" dirty="0"/>
              <a:t> </a:t>
            </a:r>
            <a:r>
              <a:rPr lang="en-US" i="1" dirty="0" err="1"/>
              <a:t>periegetes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0"/>
            <a:ext cx="9144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46" y="1"/>
            <a:ext cx="3568154" cy="234478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274638"/>
            <a:ext cx="4762411" cy="1143000"/>
          </a:xfrm>
        </p:spPr>
        <p:txBody>
          <a:bodyPr/>
          <a:lstStyle/>
          <a:p>
            <a:r>
              <a:rPr lang="en-US" i="1" dirty="0" err="1"/>
              <a:t>Boophis</a:t>
            </a:r>
            <a:r>
              <a:rPr lang="en-US" i="1" dirty="0"/>
              <a:t> </a:t>
            </a:r>
            <a:r>
              <a:rPr lang="en-US" i="1" dirty="0" err="1"/>
              <a:t>periegetes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846" y="1"/>
            <a:ext cx="3568154" cy="234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62433"/>
            <a:ext cx="9144000" cy="469556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Specimens from “USA”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E15DC-B086-C74C-9E74-904CCAB58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Sampling bias and lack of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A899AF3-AF2A-F24B-A8E5-00A655121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 descr="1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7" name="Picture 3" descr="1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08" name="Rectangle 4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-46343"/>
            <a:ext cx="364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@</a:t>
            </a:r>
            <a:r>
              <a:rPr lang="en-US" sz="4800" dirty="0" err="1">
                <a:solidFill>
                  <a:schemeClr val="bg1"/>
                </a:solidFill>
              </a:rPr>
              <a:t>andrewxhill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8200" cy="838200"/>
          </a:xfrm>
          <a:prstGeom prst="rect">
            <a:avLst/>
          </a:prstGeom>
        </p:spPr>
      </p:pic>
      <p:pic>
        <p:nvPicPr>
          <p:cNvPr id="5" name="mammals.mov" descr="mammals.mov">
            <a:hlinkClick r:id="" action="ppaction://media"/>
            <a:extLst>
              <a:ext uri="{FF2B5EF4-FFF2-40B4-BE49-F238E27FC236}">
                <a16:creationId xmlns:a16="http://schemas.microsoft.com/office/drawing/2014/main" id="{75D84210-A9E9-C74E-A234-3CED6A51C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784654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4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E15DC-B086-C74C-9E74-904CCAB58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Google Forest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A899AF3-AF2A-F24B-A8E5-00A655121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32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Dr. Julian Bayliss  The Lost Forest of Mount Mabu.MP4" descr="Dr. Julian Bayliss  The Lost Forest of Mount Mabu.MP4">
            <a:hlinkClick r:id="" action="ppaction://media"/>
            <a:extLst>
              <a:ext uri="{FF2B5EF4-FFF2-40B4-BE49-F238E27FC236}">
                <a16:creationId xmlns:a16="http://schemas.microsoft.com/office/drawing/2014/main" id="{983FC77E-DFA0-ED4D-AA45-4DD6EDAA2D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5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307369"/>
            <a:ext cx="7962900" cy="53594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 </a:t>
            </a:r>
            <a:r>
              <a:rPr lang="en-US" dirty="0" err="1"/>
              <a:t>Mabu</a:t>
            </a:r>
            <a:r>
              <a:rPr lang="en-US" dirty="0"/>
              <a:t> on GBIF</a:t>
            </a:r>
          </a:p>
        </p:txBody>
      </p:sp>
    </p:spTree>
    <p:extLst>
      <p:ext uri="{BB962C8B-B14F-4D97-AF65-F5344CB8AC3E}">
        <p14:creationId xmlns:p14="http://schemas.microsoft.com/office/powerpoint/2010/main" val="3177672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0"/>
            <a:ext cx="6011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45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115" y="1128272"/>
            <a:ext cx="6828751" cy="57297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-14730"/>
            <a:ext cx="8229600" cy="1143000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bionames.org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46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0"/>
            <a:ext cx="7998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43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445F-B93E-E044-BAE8-76331332A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can we correct sampling bias?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E0F64-F285-4D44-8B5C-B7A95B9C2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58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Flickr EOL group</a:t>
            </a:r>
          </a:p>
        </p:txBody>
      </p:sp>
      <p:pic>
        <p:nvPicPr>
          <p:cNvPr id="5120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417638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9066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2"/>
          <p:cNvSpPr>
            <a:spLocks noGrp="1"/>
          </p:cNvSpPr>
          <p:nvPr>
            <p:ph type="title"/>
          </p:nvPr>
        </p:nvSpPr>
        <p:spPr>
          <a:xfrm>
            <a:off x="1981200" y="12541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Crowd sourcing</a:t>
            </a:r>
          </a:p>
        </p:txBody>
      </p:sp>
      <p:sp>
        <p:nvSpPr>
          <p:cNvPr id="52227" name="Content Placeholder 3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None/>
            </a:pPr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Where is the </a:t>
            </a:r>
            <a:r>
              <a:rPr lang="ja-JP" altLang="en-US" sz="3600" dirty="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crowd</a:t>
            </a:r>
            <a:r>
              <a:rPr lang="ja-JP" altLang="en-US" sz="3600" dirty="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It</a:t>
            </a:r>
            <a:r>
              <a:rPr lang="en-GB" sz="3600" dirty="0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s where the iPhones are…</a:t>
            </a: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22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1174" y="-1"/>
            <a:ext cx="2536826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679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1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55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more sophisticated maps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Timelines, layers, drawing on maps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Timemaps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5" y="1171590"/>
            <a:ext cx="9132910" cy="541177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69727"/>
            <a:ext cx="9144000" cy="605050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15984"/>
            <a:ext cx="9144000" cy="51420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Global Forest Change (showing changes)</a:t>
            </a:r>
          </a:p>
        </p:txBody>
      </p:sp>
    </p:spTree>
    <p:extLst>
      <p:ext uri="{BB962C8B-B14F-4D97-AF65-F5344CB8AC3E}">
        <p14:creationId xmlns:p14="http://schemas.microsoft.com/office/powerpoint/2010/main" val="2597348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27" y="0"/>
            <a:ext cx="99639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8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401"/>
            <a:ext cx="9144000" cy="67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316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draw on maps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17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things on maps: points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12" y="1417638"/>
            <a:ext cx="4459990" cy="446889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things on maps: polygons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29" y="1417639"/>
            <a:ext cx="4434963" cy="441732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59" y="1627946"/>
            <a:ext cx="6641183" cy="52300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Plotting things on maps: points and lines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09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0403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.mov" descr="ge.mov">
            <a:hlinkClick r:id="" action="ppaction://media"/>
            <a:extLst>
              <a:ext uri="{FF2B5EF4-FFF2-40B4-BE49-F238E27FC236}">
                <a16:creationId xmlns:a16="http://schemas.microsoft.com/office/drawing/2014/main" id="{4C5F6790-13CD-0B4F-98DD-72DF7ECE66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0343" y="0"/>
            <a:ext cx="669131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83404"/>
            <a:ext cx="2784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@</a:t>
            </a:r>
            <a:r>
              <a:rPr lang="en-US" sz="4800" dirty="0" err="1">
                <a:solidFill>
                  <a:schemeClr val="bg1"/>
                </a:solidFill>
              </a:rPr>
              <a:t>DavKidd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video-54247518.mov" descr="video-54247518.mov">
            <a:hlinkClick r:id="" action="ppaction://media"/>
            <a:extLst>
              <a:ext uri="{FF2B5EF4-FFF2-40B4-BE49-F238E27FC236}">
                <a16:creationId xmlns:a16="http://schemas.microsoft.com/office/drawing/2014/main" id="{B29EC9C8-049E-DC41-9930-A51E5720E8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8497" y="678596"/>
            <a:ext cx="8128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Geophylogenies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1657350"/>
            <a:ext cx="51562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622" y="1524774"/>
            <a:ext cx="59436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447800"/>
            <a:ext cx="4064000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45" y="1397000"/>
            <a:ext cx="36703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.mov" descr="ge.mov">
            <a:hlinkClick r:id="" action="ppaction://media"/>
            <a:extLst>
              <a:ext uri="{FF2B5EF4-FFF2-40B4-BE49-F238E27FC236}">
                <a16:creationId xmlns:a16="http://schemas.microsoft.com/office/drawing/2014/main" id="{349D2916-2BDC-384F-A58B-E4F5354B9D8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9550" y="0"/>
            <a:ext cx="6691313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575" y="1417639"/>
            <a:ext cx="12499316" cy="6537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http://</a:t>
            </a:r>
            <a:r>
              <a:rPr lang="en-US" sz="2800" dirty="0" err="1"/>
              <a:t>iphylo.org</a:t>
            </a:r>
            <a:r>
              <a:rPr lang="en-US" sz="2800" dirty="0"/>
              <a:t>/~</a:t>
            </a:r>
            <a:r>
              <a:rPr lang="en-US" sz="2800" dirty="0" err="1"/>
              <a:t>rpage</a:t>
            </a:r>
            <a:r>
              <a:rPr lang="en-US" sz="2800" dirty="0"/>
              <a:t>/</a:t>
            </a:r>
            <a:r>
              <a:rPr lang="en-US" sz="2800" dirty="0" err="1"/>
              <a:t>geojson</a:t>
            </a:r>
            <a:r>
              <a:rPr lang="en-US" sz="2800" dirty="0"/>
              <a:t>-phylogeny-demo/</a:t>
            </a:r>
          </a:p>
        </p:txBody>
      </p:sp>
    </p:spTree>
    <p:extLst>
      <p:ext uri="{BB962C8B-B14F-4D97-AF65-F5344CB8AC3E}">
        <p14:creationId xmlns:p14="http://schemas.microsoft.com/office/powerpoint/2010/main" val="18916434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1AD0A5-9B0D-674B-9701-48F20CF03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Beyond dots and lines on maps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994F7D1-977F-9144-BD15-225D4EFDB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53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5509-7FE4-FB47-A26F-AC9A74EA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5" y="75192"/>
            <a:ext cx="4046483" cy="13754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Beyond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D7EBC-C741-8B4F-AF98-43D5D900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90" y="75192"/>
            <a:ext cx="7799552" cy="6707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A85020-FA4C-7740-AF2A-4F5BD9BFAEFF}"/>
              </a:ext>
            </a:extLst>
          </p:cNvPr>
          <p:cNvSpPr txBox="1"/>
          <p:nvPr/>
        </p:nvSpPr>
        <p:spPr>
          <a:xfrm>
            <a:off x="440558" y="1797269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Discrete digital grids divide the planet up into cells of equal area.</a:t>
            </a:r>
          </a:p>
        </p:txBody>
      </p:sp>
    </p:spTree>
    <p:extLst>
      <p:ext uri="{BB962C8B-B14F-4D97-AF65-F5344CB8AC3E}">
        <p14:creationId xmlns:p14="http://schemas.microsoft.com/office/powerpoint/2010/main" val="116426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 descr="08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1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F1B0-98F7-F343-A576-DA2A9A43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Great Globe Project (proposed)</a:t>
            </a:r>
            <a:br>
              <a:rPr lang="en-US" dirty="0"/>
            </a:br>
            <a:r>
              <a:rPr lang="en-US" sz="2700" dirty="0"/>
              <a:t>128m diameter, 10.5 million tiles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1A828-C26E-B340-B164-EEE36D73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706026"/>
            <a:ext cx="9149195" cy="51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61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E52EE-5416-A446-9074-E7A9B2E6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88" y="-20360"/>
            <a:ext cx="10325512" cy="68769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0E4973A-73FB-3943-8FC0-4A5BAF1F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" y="0"/>
            <a:ext cx="2364828" cy="237396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Great Globe (model on display in Paris)</a:t>
            </a:r>
          </a:p>
        </p:txBody>
      </p:sp>
    </p:spTree>
    <p:extLst>
      <p:ext uri="{BB962C8B-B14F-4D97-AF65-F5344CB8AC3E}">
        <p14:creationId xmlns:p14="http://schemas.microsoft.com/office/powerpoint/2010/main" val="20965024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7FD5-7BFE-4E42-8B7D-E9D0964F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B3629-8944-CE4D-8668-D34964197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143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5CF9-5681-D24E-8FD5-6C061E93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B3044-DE69-894A-BB94-A158FA1DC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Maps are a classic tool for visualizing data</a:t>
            </a:r>
          </a:p>
          <a:p>
            <a:endParaRPr lang="en-US" dirty="0"/>
          </a:p>
          <a:p>
            <a:r>
              <a:rPr lang="en-US" dirty="0"/>
              <a:t>We can add all kinds of information to maps using tools such as Google Earth and formats such as KML and </a:t>
            </a:r>
            <a:r>
              <a:rPr lang="en-US" dirty="0" err="1"/>
              <a:t>GeoJSON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Geographic data is typically unevenly sampled</a:t>
            </a:r>
          </a:p>
          <a:p>
            <a:endParaRPr lang="en-US" dirty="0"/>
          </a:p>
          <a:p>
            <a:r>
              <a:rPr lang="en-US" dirty="0"/>
              <a:t>The use of two numbers (latitude and longitude) that can be either positive (E, N) or negative (W, S) is very powerful, and easy to get wrong</a:t>
            </a:r>
          </a:p>
        </p:txBody>
      </p:sp>
    </p:spTree>
    <p:extLst>
      <p:ext uri="{BB962C8B-B14F-4D97-AF65-F5344CB8AC3E}">
        <p14:creationId xmlns:p14="http://schemas.microsoft.com/office/powerpoint/2010/main" val="33106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3846</TotalTime>
  <Words>462</Words>
  <Application>Microsoft Macintosh PowerPoint</Application>
  <PresentationFormat>Widescreen</PresentationFormat>
  <Paragraphs>124</Paragraphs>
  <Slides>93</Slides>
  <Notes>21</Notes>
  <HiddenSlides>0</HiddenSlides>
  <MMClips>9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7" baseType="lpstr">
      <vt:lpstr>Arial</vt:lpstr>
      <vt:lpstr>Calibri</vt:lpstr>
      <vt:lpstr>Office Theme</vt:lpstr>
      <vt:lpstr>Macintosh%20HD:Users:rpage:Desktop:Dropbox:Teaching:L4:2010:session%207%20-%20macroevolution:Exercise2007.doc!OLE_LINK1</vt:lpstr>
      <vt:lpstr>Geography</vt:lpstr>
      <vt:lpstr>Deep time, shifting continents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Geological area cladogram</vt:lpstr>
      <vt:lpstr>PowerPoint Presentation</vt:lpstr>
      <vt:lpstr>Recent time, shifting organisms</vt:lpstr>
      <vt:lpstr>PowerPoint Presentation</vt:lpstr>
      <vt:lpstr>Ebola virus</vt:lpstr>
      <vt:lpstr>Sinking island, running to stay in the same place</vt:lpstr>
      <vt:lpstr>Figure 22.16  The evolution of fruit fly (Drosophila) species on the Hawaiian archipelago</vt:lpstr>
      <vt:lpstr>Hotspot</vt:lpstr>
      <vt:lpstr>Hotspot</vt:lpstr>
      <vt:lpstr>PowerPoint Presentation</vt:lpstr>
      <vt:lpstr>Life and maps</vt:lpstr>
      <vt:lpstr>Properties of maps</vt:lpstr>
      <vt:lpstr>Maps are predictable</vt:lpstr>
      <vt:lpstr>PowerPoint Presentation</vt:lpstr>
      <vt:lpstr>PowerPoint Presentation</vt:lpstr>
      <vt:lpstr>Navigation is predictable</vt:lpstr>
      <vt:lpstr>PowerPoint Presentation</vt:lpstr>
      <vt:lpstr>Every pixel counts</vt:lpstr>
      <vt:lpstr>PowerPoint Presentation</vt:lpstr>
      <vt:lpstr>PowerPoint Presentation</vt:lpstr>
      <vt:lpstr>Ground truth</vt:lpstr>
      <vt:lpstr>PowerPoint Presentation</vt:lpstr>
      <vt:lpstr>PowerPoint Presentation</vt:lpstr>
      <vt:lpstr>PowerPoint Presentation</vt:lpstr>
      <vt:lpstr>PowerPoint Presentation</vt:lpstr>
      <vt:lpstr>Relative and absolute navigation</vt:lpstr>
      <vt:lpstr>PowerPoint Presentation</vt:lpstr>
      <vt:lpstr>PowerPoint Presentation</vt:lpstr>
      <vt:lpstr>Sources of maps  (other than Google)</vt:lpstr>
      <vt:lpstr>OpenStreetMap</vt:lpstr>
      <vt:lpstr>Maps and biodiversity</vt:lpstr>
      <vt:lpstr>http://www.gbif.org</vt:lpstr>
      <vt:lpstr>PowerPoint Presentation</vt:lpstr>
      <vt:lpstr>Lots of data, but some issues, such as sampling bias and errors</vt:lpstr>
      <vt:lpstr>Transposed latitude and longitude</vt:lpstr>
      <vt:lpstr>Boophis periegetes</vt:lpstr>
      <vt:lpstr>Boophis periegetes</vt:lpstr>
      <vt:lpstr>Specimens from “USA”</vt:lpstr>
      <vt:lpstr>PowerPoint Presentation</vt:lpstr>
      <vt:lpstr>PowerPoint Presentation</vt:lpstr>
      <vt:lpstr>Sampling bias and lack of data</vt:lpstr>
      <vt:lpstr>PowerPoint Presentation</vt:lpstr>
      <vt:lpstr>The Google Forest</vt:lpstr>
      <vt:lpstr>PowerPoint Presentation</vt:lpstr>
      <vt:lpstr>Mt Mabu on GBIF</vt:lpstr>
      <vt:lpstr>PowerPoint Presentation</vt:lpstr>
      <vt:lpstr>https://bionames.org</vt:lpstr>
      <vt:lpstr>PowerPoint Presentation</vt:lpstr>
      <vt:lpstr>How can we correct sampling bias?</vt:lpstr>
      <vt:lpstr>Flickr EOL group</vt:lpstr>
      <vt:lpstr>Crowd sourcing</vt:lpstr>
      <vt:lpstr>Making more sophisticated maps</vt:lpstr>
      <vt:lpstr>Timemaps</vt:lpstr>
      <vt:lpstr>PowerPoint Presentation</vt:lpstr>
      <vt:lpstr>Global Forest Change (showing changes)</vt:lpstr>
      <vt:lpstr>PowerPoint Presentation</vt:lpstr>
      <vt:lpstr>PowerPoint Presentation</vt:lpstr>
      <vt:lpstr>How to draw on maps</vt:lpstr>
      <vt:lpstr>Plotting things on maps: points</vt:lpstr>
      <vt:lpstr>Plotting things on maps: polygons</vt:lpstr>
      <vt:lpstr>Plotting things on maps: points and lines</vt:lpstr>
      <vt:lpstr>PowerPoint Presentation</vt:lpstr>
      <vt:lpstr>PowerPoint Presentation</vt:lpstr>
      <vt:lpstr>Geophylogenies</vt:lpstr>
      <vt:lpstr>PowerPoint Presentation</vt:lpstr>
      <vt:lpstr>PowerPoint Presentation</vt:lpstr>
      <vt:lpstr>PowerPoint Presentation</vt:lpstr>
      <vt:lpstr>PowerPoint Presentation</vt:lpstr>
      <vt:lpstr>http://iphylo.org/~rpage/geojson-phylogeny-demo/</vt:lpstr>
      <vt:lpstr>Beyond dots and lines on maps</vt:lpstr>
      <vt:lpstr>Beyond points</vt:lpstr>
      <vt:lpstr>Great Globe Project (proposed) 128m diameter, 10.5 million tiles</vt:lpstr>
      <vt:lpstr>Great Globe (model on display in Paris)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Geography</dc:title>
  <dc:creator>Roderic Page</dc:creator>
  <cp:lastModifiedBy>Roderic Page</cp:lastModifiedBy>
  <cp:revision>35</cp:revision>
  <dcterms:created xsi:type="dcterms:W3CDTF">2013-01-24T11:23:29Z</dcterms:created>
  <dcterms:modified xsi:type="dcterms:W3CDTF">2022-01-13T12:21:24Z</dcterms:modified>
</cp:coreProperties>
</file>